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13.jpeg" ContentType="image/jpeg"/>
  <Override PartName="/ppt/media/image8.jpeg" ContentType="image/jpeg"/>
  <Override PartName="/ppt/media/image2.jpeg" ContentType="image/jpeg"/>
  <Override PartName="/ppt/media/image19.jpeg" ContentType="image/jpeg"/>
  <Override PartName="/ppt/media/image3.png" ContentType="image/png"/>
  <Override PartName="/ppt/media/image11.jpeg" ContentType="image/jpeg"/>
  <Override PartName="/ppt/media/image6.jpeg" ContentType="image/jpeg"/>
  <Override PartName="/ppt/media/image4.jpeg" ContentType="image/jpeg"/>
  <Override PartName="/ppt/media/image31.jpeg" ContentType="image/jpeg"/>
  <Override PartName="/ppt/media/image7.jpeg" ContentType="image/jpeg"/>
  <Override PartName="/ppt/media/image12.jpeg" ContentType="image/jpeg"/>
  <Override PartName="/ppt/media/image5.emf" ContentType="image/x-emf"/>
  <Override PartName="/ppt/media/image9.jpeg" ContentType="image/jpeg"/>
  <Override PartName="/ppt/media/image14.jpeg" ContentType="image/jpeg"/>
  <Override PartName="/ppt/media/image10.jpeg" ContentType="image/jpeg"/>
  <Override PartName="/ppt/media/image32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3.emf" ContentType="image/x-emf"/>
  <Override PartName="/ppt/embeddings/oleObject1.xlsx" ContentType="application/vnd.openxmlformats-officedocument.spreadsheetml.sheet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3588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CDEE40-05A5-4748-B40A-FCED755D1B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C507E3-5A10-4E67-9523-29FC51CC8B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DCA32D-F3E0-4A01-84C1-A965E670811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E9ACA42-C9F4-417F-8F6C-9C14422B9B5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143B50-BF14-4DBA-BC15-4EEBF8DB1CA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E898D3-31E9-4D65-BEF6-053FE2F428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00FABF-5D83-4FF4-8BE0-24C8545CF6A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61EC93E-AE7B-43B3-822B-E766C3D35A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B10074-782D-4984-A13D-DF0E3B12CB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565200" y="768240"/>
            <a:ext cx="5065920" cy="1328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114D20-4CDC-4835-894F-0B16885759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D6B41D-5FF0-484B-9A2B-6B7636A38F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CF03648-F291-4835-95D8-C65194BC79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9D7629-628C-4777-A2D5-0367D25546F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A6A290-8423-469E-A8DD-036BB4DDB10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96178F-7A9C-4083-974A-3721059184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D5035A-E0AF-43D3-AB0F-61E0A001C21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AF112BE-0A4F-4A88-B559-751ED0D5AC1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CB8CB07-4800-4A3A-A105-F93BB6B57E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BBE3E06-B36C-41C2-B043-5D290AEACD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A3704F-A332-4A85-8B3B-A739316767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65200" y="768240"/>
            <a:ext cx="5065920" cy="1328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AA725E-B893-4ACF-9232-3D300B8FFF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732AE6-03CB-4A01-8CEC-0D41329B18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01864E-B628-4322-B991-3CC2C6CFCC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6C4D53-0581-417D-89D2-B722236F9C0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65200" y="768240"/>
            <a:ext cx="506592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ru-RU" sz="6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567000" y="457200"/>
            <a:ext cx="360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&lt;дата/время&gt;</a:t>
            </a:r>
            <a:endParaRPr b="0" lang="ru-RU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565200" y="6141240"/>
            <a:ext cx="360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4817520" y="614124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89963C5-A8CA-4BCC-B310-E6414266E965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&lt;номер&gt;</a:t>
            </a:fld>
            <a:endParaRPr b="0" lang="ru-RU" sz="1050" spc="-1" strike="noStrike">
              <a:solidFill>
                <a:srgbClr val="ffffff"/>
              </a:solidFill>
              <a:latin typeface="Times New Roman"/>
            </a:endParaRPr>
          </a:p>
        </p:txBody>
      </p:sp>
      <p:cxnSp>
        <p:nvCxnSpPr>
          <p:cNvPr id="4" name="Straight Connector 6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Neue Haas Grotesk Text Pro"/>
              </a:rPr>
              <a:t>Для правки структуры щёлкните мышью</a:t>
            </a: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Neue Haas Grotesk Text Pro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Третий уровень структуры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Neue Haas Grotesk Text Pro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Neue Haas Grotesk Text Pro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Neue Haas Grotesk Text Pro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Neue Haas Grotesk Text Pro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21"/>
          <p:cNvGrpSpPr/>
          <p:nvPr/>
        </p:nvGrpSpPr>
        <p:grpSpPr>
          <a:xfrm>
            <a:off x="8929080" y="0"/>
            <a:ext cx="3263760" cy="6857640"/>
            <a:chOff x="8929080" y="0"/>
            <a:chExt cx="3263760" cy="6857640"/>
          </a:xfrm>
        </p:grpSpPr>
        <p:sp>
          <p:nvSpPr>
            <p:cNvPr id="43" name="Oval 22"/>
            <p:cNvSpPr/>
            <p:nvPr/>
          </p:nvSpPr>
          <p:spPr>
            <a:xfrm>
              <a:off x="892908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4" name="Freeform 23"/>
            <p:cNvSpPr/>
            <p:nvPr/>
          </p:nvSpPr>
          <p:spPr>
            <a:xfrm>
              <a:off x="89290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5" name="Freeform 24"/>
            <p:cNvSpPr/>
            <p:nvPr/>
          </p:nvSpPr>
          <p:spPr>
            <a:xfrm>
              <a:off x="10292040" y="6292440"/>
              <a:ext cx="1130760" cy="565200"/>
            </a:xfrm>
            <a:custGeom>
              <a:avLst/>
              <a:gdLst>
                <a:gd name="textAreaLeft" fmla="*/ 0 w 1130760"/>
                <a:gd name="textAreaRight" fmla="*/ 1131120 w 113076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6" name="Oval 25"/>
            <p:cNvSpPr/>
            <p:nvPr/>
          </p:nvSpPr>
          <p:spPr>
            <a:xfrm>
              <a:off x="10292040" y="3549240"/>
              <a:ext cx="113076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7" name="Oval 26"/>
            <p:cNvSpPr/>
            <p:nvPr/>
          </p:nvSpPr>
          <p:spPr>
            <a:xfrm>
              <a:off x="10292040" y="2178000"/>
              <a:ext cx="113076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8" name="Oval 27"/>
            <p:cNvSpPr/>
            <p:nvPr/>
          </p:nvSpPr>
          <p:spPr>
            <a:xfrm>
              <a:off x="10292040" y="806400"/>
              <a:ext cx="113076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9" name="Freeform 28"/>
            <p:cNvSpPr/>
            <p:nvPr/>
          </p:nvSpPr>
          <p:spPr>
            <a:xfrm>
              <a:off x="10292040" y="0"/>
              <a:ext cx="1130760" cy="565200"/>
            </a:xfrm>
            <a:custGeom>
              <a:avLst/>
              <a:gdLst>
                <a:gd name="textAreaLeft" fmla="*/ 0 w 1130760"/>
                <a:gd name="textAreaRight" fmla="*/ 1131120 w 113076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0" name="Freeform 29"/>
            <p:cNvSpPr/>
            <p:nvPr/>
          </p:nvSpPr>
          <p:spPr>
            <a:xfrm>
              <a:off x="11655360" y="6295320"/>
              <a:ext cx="537480" cy="56232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562320"/>
                <a:gd name="textAreaBottom" fmla="*/ 562680 h 562320"/>
              </a:gdLst>
              <a:ahLst/>
              <a:rect l="textAreaLeft" t="textAreaTop" r="textAreaRight" b="textAreaBottom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1" name="Freeform 30"/>
            <p:cNvSpPr/>
            <p:nvPr/>
          </p:nvSpPr>
          <p:spPr>
            <a:xfrm>
              <a:off x="11655360" y="49237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2" name="Freeform 31"/>
            <p:cNvSpPr/>
            <p:nvPr/>
          </p:nvSpPr>
          <p:spPr>
            <a:xfrm>
              <a:off x="11655360" y="35521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3" name="Freeform 32"/>
            <p:cNvSpPr/>
            <p:nvPr/>
          </p:nvSpPr>
          <p:spPr>
            <a:xfrm>
              <a:off x="11655360" y="218052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4" name="Freeform 33"/>
            <p:cNvSpPr/>
            <p:nvPr/>
          </p:nvSpPr>
          <p:spPr>
            <a:xfrm>
              <a:off x="11655360" y="809280"/>
              <a:ext cx="537480" cy="112464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1124640"/>
                <a:gd name="textAreaBottom" fmla="*/ 1125000 h 11246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5" name="Freeform 34"/>
            <p:cNvSpPr/>
            <p:nvPr/>
          </p:nvSpPr>
          <p:spPr>
            <a:xfrm>
              <a:off x="11655360" y="0"/>
              <a:ext cx="537480" cy="562320"/>
            </a:xfrm>
            <a:custGeom>
              <a:avLst/>
              <a:gdLst>
                <a:gd name="textAreaLeft" fmla="*/ 0 w 537480"/>
                <a:gd name="textAreaRight" fmla="*/ 537840 w 537480"/>
                <a:gd name="textAreaTop" fmla="*/ 0 h 562320"/>
                <a:gd name="textAreaBottom" fmla="*/ 562680 h 562320"/>
              </a:gdLst>
              <a:ahLst/>
              <a:rect l="textAreaLeft" t="textAreaTop" r="textAreaRight" b="textAreaBottom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6080" cy="126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65200" y="2160000"/>
            <a:ext cx="7336080" cy="36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Click to edit Master text styles</a:t>
            </a: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Second level</a:t>
            </a:r>
            <a:endParaRPr b="0" lang="ru-RU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1430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Neue Haas Grotesk Text Pro"/>
              </a:rPr>
              <a:t>Third level</a:t>
            </a: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6002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Neue Haas Grotesk Text Pro"/>
              </a:rPr>
              <a:t>Fourth level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0574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Neue Haas Grotesk Text Pro"/>
              </a:rPr>
              <a:t>Fifth level</a:t>
            </a: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4"/>
          </p:nvPr>
        </p:nvSpPr>
        <p:spPr>
          <a:xfrm>
            <a:off x="567000" y="457200"/>
            <a:ext cx="360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&lt;дата/время&gt;</a:t>
            </a:r>
            <a:endParaRPr b="0" lang="ru-RU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ftr" idx="5"/>
          </p:nvPr>
        </p:nvSpPr>
        <p:spPr>
          <a:xfrm>
            <a:off x="565200" y="6141240"/>
            <a:ext cx="3608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sldNum" idx="6"/>
          </p:nvPr>
        </p:nvSpPr>
        <p:spPr>
          <a:xfrm>
            <a:off x="7087680" y="6141240"/>
            <a:ext cx="813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A4D0D9E-9FBF-4F29-A1B9-2AD235632817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&lt;номер&gt;</a:t>
            </a:fld>
            <a:endParaRPr b="0" lang="ru-RU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1" name="Straight Connector 6"/>
          <p:cNvCxnSpPr/>
          <p:nvPr/>
        </p:nvCxnSpPr>
        <p:spPr>
          <a:xfrm>
            <a:off x="564840" y="6086880"/>
            <a:ext cx="73364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://www.&#1084;&#1086;&#1079;&#1072;&#1074;&#1100;&#1103;&#1083;&#1086;&#1074;&#1089;&#1082;&#1086;&#1077;.&#1088;&#1092;/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package" Target="../embeddings/oleObject1.xlsx"/><Relationship Id="rId3" Type="http://schemas.openxmlformats.org/officeDocument/2006/relationships/image" Target="../media/image33.emf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package" Target="../embeddings/oleObject1.xlsx"/><Relationship Id="rId3" Type="http://schemas.openxmlformats.org/officeDocument/2006/relationships/image" Target="../media/image5.emf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8"/>
          <p:cNvSpPr/>
          <p:nvPr/>
        </p:nvSpPr>
        <p:spPr>
          <a:xfrm>
            <a:off x="0" y="0"/>
            <a:ext cx="1219284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99" name="Group 10"/>
          <p:cNvGrpSpPr/>
          <p:nvPr/>
        </p:nvGrpSpPr>
        <p:grpSpPr>
          <a:xfrm>
            <a:off x="10290960" y="0"/>
            <a:ext cx="1901520" cy="6857640"/>
            <a:chOff x="10290960" y="0"/>
            <a:chExt cx="1901520" cy="6857640"/>
          </a:xfrm>
        </p:grpSpPr>
        <p:sp>
          <p:nvSpPr>
            <p:cNvPr id="100" name="Oval 11"/>
            <p:cNvSpPr/>
            <p:nvPr/>
          </p:nvSpPr>
          <p:spPr>
            <a:xfrm>
              <a:off x="1029096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01" name="Freeform 85"/>
            <p:cNvSpPr/>
            <p:nvPr/>
          </p:nvSpPr>
          <p:spPr>
            <a:xfrm>
              <a:off x="102909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02" name="Freeform 86"/>
            <p:cNvSpPr/>
            <p:nvPr/>
          </p:nvSpPr>
          <p:spPr>
            <a:xfrm>
              <a:off x="11653920" y="629496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03" name="Freeform 87"/>
            <p:cNvSpPr/>
            <p:nvPr/>
          </p:nvSpPr>
          <p:spPr>
            <a:xfrm>
              <a:off x="1165392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04" name="Freeform 88"/>
            <p:cNvSpPr/>
            <p:nvPr/>
          </p:nvSpPr>
          <p:spPr>
            <a:xfrm>
              <a:off x="11653920" y="21805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05" name="Freeform 89"/>
            <p:cNvSpPr/>
            <p:nvPr/>
          </p:nvSpPr>
          <p:spPr>
            <a:xfrm>
              <a:off x="1165392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06" name="Freeform 97"/>
            <p:cNvSpPr/>
            <p:nvPr/>
          </p:nvSpPr>
          <p:spPr>
            <a:xfrm>
              <a:off x="1165392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740120" y="768240"/>
            <a:ext cx="6480000" cy="2865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6000" spc="-1" strike="noStrike">
                <a:solidFill>
                  <a:srgbClr val="000000"/>
                </a:solidFill>
                <a:latin typeface="Neue Haas Grotesk Text Pro"/>
              </a:rPr>
              <a:t>Паспорт земельного участка</a:t>
            </a:r>
            <a:endParaRPr b="0" lang="ru-RU" sz="6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4740120" y="4283280"/>
            <a:ext cx="6480000" cy="1474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1000"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Neue Haas Grotesk Text Pro"/>
              </a:rPr>
              <a:t>Местоположение: Удмуртская Республика, Завьяловский район, Муниципальное образование «Завьяловское» (г. Ижевск)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Neue Haas Grotesk Text Pro"/>
              </a:rPr>
              <a:t>Категория земель: земли населенных пунктов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Neue Haas Grotesk Text Pro"/>
              </a:rPr>
              <a:t>Разрешенное использование: многоцелевое (согласно действующих правил землепользования и застройки)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Picture 3" descr=""/>
          <p:cNvPicPr/>
          <p:nvPr/>
        </p:nvPicPr>
        <p:blipFill>
          <a:blip r:embed="rId1"/>
          <a:srcRect l="11228" t="0" r="12855" b="-4"/>
          <a:stretch/>
        </p:blipFill>
        <p:spPr>
          <a:xfrm>
            <a:off x="0" y="0"/>
            <a:ext cx="4173480" cy="6857640"/>
          </a:xfrm>
          <a:prstGeom prst="rect">
            <a:avLst/>
          </a:prstGeom>
          <a:ln w="0">
            <a:noFill/>
          </a:ln>
        </p:spPr>
      </p:pic>
      <p:cxnSp>
        <p:nvCxnSpPr>
          <p:cNvPr id="110" name="Straight Connector 19"/>
          <p:cNvCxnSpPr/>
          <p:nvPr/>
        </p:nvCxnSpPr>
        <p:spPr>
          <a:xfrm>
            <a:off x="4739400" y="6086880"/>
            <a:ext cx="688428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75" name="Объект 6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77" name="Объект 5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79" name="Объект 6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81" name="Объект 5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83" name="Объект 6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85" name="Объект 5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87" name="Объект 6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89" name="Объект 5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91" name="Объект 6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93" name="Объект 5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65200" y="177120"/>
            <a:ext cx="7336080" cy="606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4000"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Местоположение объекта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12" name="Объект 8" descr=""/>
          <p:cNvPicPr/>
          <p:nvPr/>
        </p:nvPicPr>
        <p:blipFill>
          <a:blip r:embed="rId1"/>
          <a:stretch/>
        </p:blipFill>
        <p:spPr>
          <a:xfrm>
            <a:off x="565200" y="783720"/>
            <a:ext cx="8995680" cy="4767120"/>
          </a:xfrm>
          <a:prstGeom prst="rect">
            <a:avLst/>
          </a:prstGeom>
          <a:ln w="0">
            <a:noFill/>
          </a:ln>
        </p:spPr>
      </p:pic>
      <p:sp>
        <p:nvSpPr>
          <p:cNvPr id="113" name="TextBox 9"/>
          <p:cNvSpPr/>
          <p:nvPr/>
        </p:nvSpPr>
        <p:spPr>
          <a:xfrm>
            <a:off x="309960" y="5555880"/>
            <a:ext cx="339552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Neue Haas Grotesk Text Pro"/>
              </a:rPr>
              <a:t>Участок-1: общая площадь 240,03 га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Neue Haas Grotesk Text Pro"/>
              </a:rPr>
              <a:t>Участок-2: общая площадь 348,53 га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95" name="Объект 6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97" name="Объект 5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99" name="Объект 6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01" name="Объект 5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03" name="Объект 6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05" name="Объект 5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07" name="Объект 6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65200" y="796680"/>
            <a:ext cx="4235040" cy="5824080"/>
          </a:xfrm>
          <a:prstGeom prst="rect">
            <a:avLst/>
          </a:prstGeom>
          <a:ln w="0">
            <a:noFill/>
          </a:ln>
        </p:spPr>
      </p:pic>
      <p:pic>
        <p:nvPicPr>
          <p:cNvPr id="208" name="Рисунок 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4800600" y="796680"/>
            <a:ext cx="4235040" cy="58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10" name="Объект 5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65200" y="796680"/>
            <a:ext cx="4235040" cy="5824080"/>
          </a:xfrm>
          <a:prstGeom prst="rect">
            <a:avLst/>
          </a:prstGeom>
          <a:ln w="0">
            <a:noFill/>
          </a:ln>
        </p:spPr>
      </p:pic>
      <p:pic>
        <p:nvPicPr>
          <p:cNvPr id="211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4800600" y="796680"/>
            <a:ext cx="4235040" cy="58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13" name="Объект 6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65200" y="796680"/>
            <a:ext cx="4235040" cy="5824080"/>
          </a:xfrm>
          <a:prstGeom prst="rect">
            <a:avLst/>
          </a:prstGeom>
          <a:ln w="0">
            <a:noFill/>
          </a:ln>
        </p:spPr>
      </p:pic>
      <p:pic>
        <p:nvPicPr>
          <p:cNvPr id="214" name="Рисунок 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4800600" y="796680"/>
            <a:ext cx="4235040" cy="58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65200" y="770760"/>
            <a:ext cx="7336080" cy="5125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Ссылки на нормативные документы:</a:t>
            </a:r>
            <a:br>
              <a:rPr sz="3000"/>
            </a:br>
            <a:br>
              <a:rPr sz="1400"/>
            </a:br>
            <a:r>
              <a:rPr b="1" lang="en-US" sz="1400" spc="-1" strike="noStrike" u="sng">
                <a:solidFill>
                  <a:srgbClr val="3e89bd"/>
                </a:solidFill>
                <a:uFillTx/>
                <a:latin typeface="Neue Haas Grotesk Text Pro"/>
                <a:hlinkClick r:id="rId1"/>
              </a:rPr>
              <a:t>http://www.xn--80aeamgvfesec8a3ktb.xn--p1ai/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 - ссылка на градостроительные нормативы МО «Завьяловское»;</a:t>
            </a:r>
            <a:br>
              <a:rPr sz="1400"/>
            </a:b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65200" y="137160"/>
            <a:ext cx="7836840" cy="39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50000"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Краткое описание земельного участка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565200" y="810720"/>
            <a:ext cx="10508040" cy="5619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62000"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Земельный участок расположен на территории МО «Завьяловское» Завьяловского района Удмуртской Республики, населенный пункт Завьялово, Башур, Пычанки и Красный Кустарь. 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Площадь земельного участка составляет 588,56 га.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Данная территория характеризуется близостью к городу Ижевску (15 минутная доступность), развитой транспортной и инженерной инфраструктурой, а также динамично развивающейся жилой застройкой ввиду статуса «спального района города Ижевска». 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Плюс ко всему – это основное «рекреационное направление» (Гольянский тракт) для жителей города Ижевска (дачные участки и объекты отдыха на реке Кама, до которых все те же 15-20 минут пути).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Участок расположен на самой высокой отметке для данной территории, окружен древесно-кустарниковой растительностью. Множество родников, которые питают малые речки. В лесочке, недалеко от деревни Красный Кустарь,  расположены сразу три родника. Все они святые: 1 –ый — источник Богородицы, в честь иконы «Всецарица»; 2 – ой — Святой блаженной Ксении Петербургской; 3 – ий — Святого отрока цесаревича Алексея.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На одном из земельных участков имеется месторождение глины (участок недр «Пычанки-2»). Глины характеризуются пригодностью для производства строительной и грубой керамики. Геологические исследования показали запасы глин на данном участке составляют порядка 1,382 млн. куб.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По схеме территориального планирования Завьяловского района обозначен источник минеральных вод, объем запасов не исследовался.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В настоящее время за счет средств местного бюджета проектируется строительство газопровода давлением 0,6 Мпа, с отведенной мощностью только 1 очереди для данного проекта порядка 1000 куб. м/час.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Вдоль всего участка проходят две линии электропередач 110 кВ, две линии 10кВ, одна линия 35 кВ.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Имеется оптико-волоконный интернет кабель «Ростелеком».  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Neue Haas Grotesk Text Pro"/>
              </a:rPr>
              <a:t>До аэропорта «Ижевск» 8 км пути.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781314" sy="439446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6" name=""/>
          <p:cNvGraphicFramePr/>
          <p:nvPr/>
        </p:nvGraphicFramePr>
        <p:xfrm>
          <a:off x="900000" y="900720"/>
          <a:ext cx="10363320" cy="5039280"/>
        </p:xfrm>
        <a:graphic>
          <a:graphicData uri="http://schemas.openxmlformats.org/presentationml/2006/ole">
            <p:oleObj progId="Excel.Sheet.12" r:id="rId2" spid="">
              <p:embed/>
              <p:pic>
                <p:nvPicPr>
                  <p:cNvPr id="217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900000" y="900720"/>
                    <a:ext cx="10363320" cy="50392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65200" y="137160"/>
            <a:ext cx="7836840" cy="39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50000"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Краткое описание земельного участка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65200" y="964800"/>
            <a:ext cx="10508040" cy="5619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Neue Haas Grotesk Text Pro"/>
              </a:rPr>
              <a:t>Для данного земельного участка сформировано несколько территориальных зон: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Ж-1 – зона усадебной жилой застройки;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Ж-2 – зона блокированной жилой застройки;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Ж-3 – зона застройки многоквартирными малоэтажными жилыми домами;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Ж-5 – зона застройки многоквартирными многоэтажными жилыми домами;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ОД-К – комплексная общественно-деловая зона;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ТА – зона объектов автомобильного транспорта;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ОД-7 – зона научно-исследовательского назначения (образование);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П – зона размещения производственных объектов (3-5 класса опасности).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Земельный участок на праве собственности.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Собственник земельного участка: Мамаев Николай Леонидович.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9"/>
          <p:cNvGrpSpPr/>
          <p:nvPr/>
        </p:nvGrpSpPr>
        <p:grpSpPr>
          <a:xfrm>
            <a:off x="6201720" y="0"/>
            <a:ext cx="5990760" cy="6857640"/>
            <a:chOff x="6201720" y="0"/>
            <a:chExt cx="5990760" cy="6857640"/>
          </a:xfrm>
        </p:grpSpPr>
        <p:sp>
          <p:nvSpPr>
            <p:cNvPr id="119" name="Oval 10"/>
            <p:cNvSpPr/>
            <p:nvPr/>
          </p:nvSpPr>
          <p:spPr>
            <a:xfrm>
              <a:off x="620172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0" name="Freeform 46"/>
            <p:cNvSpPr/>
            <p:nvPr/>
          </p:nvSpPr>
          <p:spPr>
            <a:xfrm>
              <a:off x="620172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1" name="Freeform 48"/>
            <p:cNvSpPr/>
            <p:nvPr/>
          </p:nvSpPr>
          <p:spPr>
            <a:xfrm>
              <a:off x="7564680" y="6292440"/>
              <a:ext cx="1130760" cy="565200"/>
            </a:xfrm>
            <a:custGeom>
              <a:avLst/>
              <a:gdLst>
                <a:gd name="textAreaLeft" fmla="*/ 0 w 1130760"/>
                <a:gd name="textAreaRight" fmla="*/ 1131120 w 113076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2" name="Oval 13"/>
            <p:cNvSpPr/>
            <p:nvPr/>
          </p:nvSpPr>
          <p:spPr>
            <a:xfrm>
              <a:off x="7564680" y="3549240"/>
              <a:ext cx="113076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3" name="Oval 14"/>
            <p:cNvSpPr/>
            <p:nvPr/>
          </p:nvSpPr>
          <p:spPr>
            <a:xfrm>
              <a:off x="7564680" y="2178000"/>
              <a:ext cx="113076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4" name="Oval 15"/>
            <p:cNvSpPr/>
            <p:nvPr/>
          </p:nvSpPr>
          <p:spPr>
            <a:xfrm>
              <a:off x="7564680" y="806400"/>
              <a:ext cx="113076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5" name="Freeform 63"/>
            <p:cNvSpPr/>
            <p:nvPr/>
          </p:nvSpPr>
          <p:spPr>
            <a:xfrm>
              <a:off x="7564680" y="0"/>
              <a:ext cx="1130760" cy="565200"/>
            </a:xfrm>
            <a:custGeom>
              <a:avLst/>
              <a:gdLst>
                <a:gd name="textAreaLeft" fmla="*/ 0 w 1130760"/>
                <a:gd name="textAreaRight" fmla="*/ 1131120 w 113076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6" name="Freeform 64"/>
            <p:cNvSpPr/>
            <p:nvPr/>
          </p:nvSpPr>
          <p:spPr>
            <a:xfrm>
              <a:off x="892800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7" name="Oval 18"/>
            <p:cNvSpPr/>
            <p:nvPr/>
          </p:nvSpPr>
          <p:spPr>
            <a:xfrm>
              <a:off x="8928000" y="49208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8" name="Oval 19"/>
            <p:cNvSpPr/>
            <p:nvPr/>
          </p:nvSpPr>
          <p:spPr>
            <a:xfrm>
              <a:off x="8928000" y="35492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9" name="Oval 20"/>
            <p:cNvSpPr/>
            <p:nvPr/>
          </p:nvSpPr>
          <p:spPr>
            <a:xfrm>
              <a:off x="8928000" y="217800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0" name="Oval 21"/>
            <p:cNvSpPr/>
            <p:nvPr/>
          </p:nvSpPr>
          <p:spPr>
            <a:xfrm>
              <a:off x="892800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1" name="Freeform 70"/>
            <p:cNvSpPr/>
            <p:nvPr/>
          </p:nvSpPr>
          <p:spPr>
            <a:xfrm>
              <a:off x="892800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2" name="Freeform 71"/>
            <p:cNvSpPr/>
            <p:nvPr/>
          </p:nvSpPr>
          <p:spPr>
            <a:xfrm>
              <a:off x="10290600" y="629244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3" name="Oval 24"/>
            <p:cNvSpPr/>
            <p:nvPr/>
          </p:nvSpPr>
          <p:spPr>
            <a:xfrm>
              <a:off x="10290600" y="4920840"/>
              <a:ext cx="1130400" cy="1130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4" name="Oval 25"/>
            <p:cNvSpPr/>
            <p:nvPr/>
          </p:nvSpPr>
          <p:spPr>
            <a:xfrm>
              <a:off x="1029060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5" name="Oval 26"/>
            <p:cNvSpPr/>
            <p:nvPr/>
          </p:nvSpPr>
          <p:spPr>
            <a:xfrm>
              <a:off x="10290600" y="80640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6" name="Freeform 75"/>
            <p:cNvSpPr/>
            <p:nvPr/>
          </p:nvSpPr>
          <p:spPr>
            <a:xfrm>
              <a:off x="1029060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7" name="Freeform 76"/>
            <p:cNvSpPr/>
            <p:nvPr/>
          </p:nvSpPr>
          <p:spPr>
            <a:xfrm>
              <a:off x="11653560" y="629496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8" name="Freeform 77"/>
            <p:cNvSpPr/>
            <p:nvPr/>
          </p:nvSpPr>
          <p:spPr>
            <a:xfrm>
              <a:off x="11653560" y="49237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9" name="Freeform 78"/>
            <p:cNvSpPr/>
            <p:nvPr/>
          </p:nvSpPr>
          <p:spPr>
            <a:xfrm>
              <a:off x="11653560" y="35521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40" name="Freeform 79"/>
            <p:cNvSpPr/>
            <p:nvPr/>
          </p:nvSpPr>
          <p:spPr>
            <a:xfrm>
              <a:off x="11653560" y="21805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41" name="Freeform 80"/>
            <p:cNvSpPr/>
            <p:nvPr/>
          </p:nvSpPr>
          <p:spPr>
            <a:xfrm>
              <a:off x="11653560" y="808920"/>
              <a:ext cx="538920" cy="112500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42" name="Freeform 81"/>
            <p:cNvSpPr/>
            <p:nvPr/>
          </p:nvSpPr>
          <p:spPr>
            <a:xfrm>
              <a:off x="11653560" y="0"/>
              <a:ext cx="538920" cy="562680"/>
            </a:xfrm>
            <a:custGeom>
              <a:avLst/>
              <a:gdLst>
                <a:gd name="textAreaLeft" fmla="*/ 0 w 538920"/>
                <a:gd name="textAreaRight" fmla="*/ 539280 w 53892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143" name="Straight Connector 35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144" name="Rectangle 37"/>
          <p:cNvSpPr/>
          <p:nvPr/>
        </p:nvSpPr>
        <p:spPr>
          <a:xfrm>
            <a:off x="0" y="0"/>
            <a:ext cx="1219284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145" name="Group 39"/>
          <p:cNvGrpSpPr/>
          <p:nvPr/>
        </p:nvGrpSpPr>
        <p:grpSpPr>
          <a:xfrm>
            <a:off x="5631480" y="0"/>
            <a:ext cx="1901520" cy="6857640"/>
            <a:chOff x="5631480" y="0"/>
            <a:chExt cx="1901520" cy="6857640"/>
          </a:xfrm>
        </p:grpSpPr>
        <p:sp>
          <p:nvSpPr>
            <p:cNvPr id="146" name="Oval 40"/>
            <p:cNvSpPr/>
            <p:nvPr/>
          </p:nvSpPr>
          <p:spPr>
            <a:xfrm>
              <a:off x="5631480" y="3549240"/>
              <a:ext cx="1130400" cy="1130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47" name="Freeform 19"/>
            <p:cNvSpPr/>
            <p:nvPr/>
          </p:nvSpPr>
          <p:spPr>
            <a:xfrm>
              <a:off x="563148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48" name="Freeform 20"/>
            <p:cNvSpPr/>
            <p:nvPr/>
          </p:nvSpPr>
          <p:spPr>
            <a:xfrm>
              <a:off x="6994440" y="629496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49" name="Freeform 21"/>
            <p:cNvSpPr/>
            <p:nvPr/>
          </p:nvSpPr>
          <p:spPr>
            <a:xfrm>
              <a:off x="699444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50" name="Freeform 22"/>
            <p:cNvSpPr/>
            <p:nvPr/>
          </p:nvSpPr>
          <p:spPr>
            <a:xfrm>
              <a:off x="6994440" y="21805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51" name="Freeform 23"/>
            <p:cNvSpPr/>
            <p:nvPr/>
          </p:nvSpPr>
          <p:spPr>
            <a:xfrm>
              <a:off x="699444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52" name="Freeform 24"/>
            <p:cNvSpPr/>
            <p:nvPr/>
          </p:nvSpPr>
          <p:spPr>
            <a:xfrm>
              <a:off x="699444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65200" y="452520"/>
            <a:ext cx="6968160" cy="6089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Состав участка:</a:t>
            </a:r>
            <a:br>
              <a:rPr sz="4000"/>
            </a:br>
            <a:br>
              <a:rPr sz="40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Участок-1.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Многоконтурный земельный участок (количество контуров 8)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Кадастровый номер земельного участка 18:08:035001:228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– 240,03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Участок-2.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Участок состоит из 5 отдельных участков общей 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348,53 га.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1. Земельный участок с кадастровым номером 18:08:034001:2516,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52,2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2. Земельный участок с кадастровым номером 18:08:034001:2517,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68,3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3. Земельный участок с кадастровым номером 18:08:034001:2518,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115,13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4. Земельный участок с кадастровым номером 18:08:034001:2519,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60,75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5. Земельный участок с кадастровым номером 18:08:034001:2520,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52,11 га.</a:t>
            </a: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154" name="Straight Connector 48"/>
          <p:cNvCxnSpPr/>
          <p:nvPr/>
        </p:nvCxnSpPr>
        <p:spPr>
          <a:xfrm>
            <a:off x="564840" y="6086880"/>
            <a:ext cx="640476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155" name="Объект 4" descr="Изображение выглядит как карта&#10;&#10;Автоматически созданное описание"/>
          <p:cNvPicPr/>
          <p:nvPr/>
        </p:nvPicPr>
        <p:blipFill>
          <a:blip r:embed="rId1"/>
          <a:srcRect l="0" t="0" r="4016" b="0"/>
          <a:stretch/>
        </p:blipFill>
        <p:spPr>
          <a:xfrm>
            <a:off x="7535160" y="0"/>
            <a:ext cx="4657320" cy="685764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56" name=""/>
          <p:cNvGraphicFramePr/>
          <p:nvPr/>
        </p:nvGraphicFramePr>
        <p:xfrm>
          <a:off x="4467600" y="3026160"/>
          <a:ext cx="4877280" cy="1788120"/>
        </p:xfrm>
        <a:graphic>
          <a:graphicData uri="http://schemas.openxmlformats.org/presentationml/2006/ole">
            <p:oleObj progId="Excel.Sheet.12" r:id="rId2" spid="">
              <p:embed/>
              <p:pic>
                <p:nvPicPr>
                  <p:cNvPr id="157" name="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4467600" y="3026160"/>
                    <a:ext cx="4877280" cy="17881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1"/>
          <p:cNvSpPr/>
          <p:nvPr/>
        </p:nvSpPr>
        <p:spPr>
          <a:xfrm>
            <a:off x="0" y="0"/>
            <a:ext cx="1219284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65200" y="302760"/>
            <a:ext cx="6722280" cy="5784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Территориальное зонирование</a:t>
            </a:r>
            <a:br>
              <a:rPr sz="3000"/>
            </a:b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160" name="Straight Connector 13"/>
          <p:cNvCxnSpPr/>
          <p:nvPr/>
        </p:nvCxnSpPr>
        <p:spPr>
          <a:xfrm>
            <a:off x="564840" y="6086880"/>
            <a:ext cx="64015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161" name="Объект 4" descr="Изображение выглядит как карта&#10;&#10;Автоматически созданное описание"/>
          <p:cNvPicPr/>
          <p:nvPr/>
        </p:nvPicPr>
        <p:blipFill>
          <a:blip r:embed="rId1"/>
          <a:srcRect l="0" t="3108" r="0" b="0"/>
          <a:stretch/>
        </p:blipFill>
        <p:spPr>
          <a:xfrm>
            <a:off x="7198560" y="302760"/>
            <a:ext cx="4724280" cy="6469560"/>
          </a:xfrm>
          <a:prstGeom prst="rect">
            <a:avLst/>
          </a:prstGeom>
          <a:ln w="0">
            <a:noFill/>
          </a:ln>
        </p:spPr>
      </p:pic>
      <p:grpSp>
        <p:nvGrpSpPr>
          <p:cNvPr id="162" name="Group 15"/>
          <p:cNvGrpSpPr/>
          <p:nvPr/>
        </p:nvGrpSpPr>
        <p:grpSpPr>
          <a:xfrm>
            <a:off x="10290960" y="0"/>
            <a:ext cx="1901520" cy="4677120"/>
            <a:chOff x="10290960" y="0"/>
            <a:chExt cx="1901520" cy="4677120"/>
          </a:xfrm>
        </p:grpSpPr>
        <p:sp>
          <p:nvSpPr>
            <p:cNvPr id="163" name="Freeform 21"/>
            <p:cNvSpPr/>
            <p:nvPr/>
          </p:nvSpPr>
          <p:spPr>
            <a:xfrm>
              <a:off x="10290960" y="0"/>
              <a:ext cx="1130400" cy="565200"/>
            </a:xfrm>
            <a:custGeom>
              <a:avLst/>
              <a:gdLst>
                <a:gd name="textAreaLeft" fmla="*/ 0 w 1130400"/>
                <a:gd name="textAreaRight" fmla="*/ 1130760 w 1130400"/>
                <a:gd name="textAreaTop" fmla="*/ 0 h 565200"/>
                <a:gd name="textAreaBottom" fmla="*/ 565560 h 56520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64" name="Freeform 23"/>
            <p:cNvSpPr/>
            <p:nvPr/>
          </p:nvSpPr>
          <p:spPr>
            <a:xfrm>
              <a:off x="11653920" y="35521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65" name="Freeform 25"/>
            <p:cNvSpPr/>
            <p:nvPr/>
          </p:nvSpPr>
          <p:spPr>
            <a:xfrm>
              <a:off x="11653920" y="808920"/>
              <a:ext cx="538560" cy="112500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1125000"/>
                <a:gd name="textAreaBottom" fmla="*/ 1125360 h 112500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66" name="Freeform 26"/>
            <p:cNvSpPr/>
            <p:nvPr/>
          </p:nvSpPr>
          <p:spPr>
            <a:xfrm>
              <a:off x="11653920" y="0"/>
              <a:ext cx="538560" cy="562680"/>
            </a:xfrm>
            <a:custGeom>
              <a:avLst/>
              <a:gdLst>
                <a:gd name="textAreaLeft" fmla="*/ 0 w 538560"/>
                <a:gd name="textAreaRight" fmla="*/ 538920 w 538560"/>
                <a:gd name="textAreaTop" fmla="*/ 0 h 562680"/>
                <a:gd name="textAreaBottom" fmla="*/ 563040 h 56268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graphicFrame>
        <p:nvGraphicFramePr>
          <p:cNvPr id="167" name="Таблица 6"/>
          <p:cNvGraphicFramePr/>
          <p:nvPr/>
        </p:nvGraphicFramePr>
        <p:xfrm>
          <a:off x="565200" y="808200"/>
          <a:ext cx="6633360" cy="5630040"/>
        </p:xfrm>
        <a:graphic>
          <a:graphicData uri="http://schemas.openxmlformats.org/drawingml/2006/table">
            <a:tbl>
              <a:tblPr/>
              <a:tblGrid>
                <a:gridCol w="433080"/>
                <a:gridCol w="1001520"/>
                <a:gridCol w="3629160"/>
                <a:gridCol w="1569600"/>
              </a:tblGrid>
              <a:tr h="49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№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п/п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Код зоны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Название функциональной зоны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Площадь, га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49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1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Ж-1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усадебной жилой застройки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144,75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</a:tr>
              <a:tr h="49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2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Ж-2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блокированной жилой застройки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61,01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</a:tr>
              <a:tr h="49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3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Ж-3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малоэтажной многоквартирной жилой застройки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19,49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</a:tr>
              <a:tr h="49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4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Ж-5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многоэтажной жилой застройки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45,18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</a:tr>
              <a:tr h="49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П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размещения производственных объектов (3-5 класса опасности)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82,08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</a:tr>
              <a:tr h="49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6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ОД-К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Комплексная общественно-деловая застройка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36,36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</a:tr>
              <a:tr h="49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7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ОД-7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научно-исследовательского назначения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58,45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</a:tr>
              <a:tr h="4928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ТА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автомобильного транспорта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102,48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65200" y="317880"/>
            <a:ext cx="7336080" cy="638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7000"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Схема расположения объектов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69" name="Объект 4" descr="Изображение выглядит как карт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565200" y="957240"/>
            <a:ext cx="4136040" cy="584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71" name="Объект 18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65200" y="236880"/>
            <a:ext cx="7336080" cy="559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000"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73" name="Объект 5" descr=""/>
          <p:cNvPicPr/>
          <p:nvPr/>
        </p:nvPicPr>
        <p:blipFill>
          <a:blip r:embed="rId1"/>
          <a:stretch/>
        </p:blipFill>
        <p:spPr>
          <a:xfrm rot="5400000">
            <a:off x="1566720" y="-204480"/>
            <a:ext cx="5333760" cy="733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212c3b"/>
      </a:dk2>
      <a:lt2>
        <a:srgbClr val="e3e8e2"/>
      </a:lt2>
      <a:accent1>
        <a:srgbClr val="b94dc3"/>
      </a:accent1>
      <a:accent2>
        <a:srgbClr val="753bb1"/>
      </a:accent2>
      <a:accent3>
        <a:srgbClr val="564dc3"/>
      </a:accent3>
      <a:accent4>
        <a:srgbClr val="3b63b1"/>
      </a:accent4>
      <a:accent5>
        <a:srgbClr val="4da6c3"/>
      </a:accent5>
      <a:accent6>
        <a:srgbClr val="3bb19d"/>
      </a:accent6>
      <a:hlink>
        <a:srgbClr val="3e89bd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212c3b"/>
      </a:dk2>
      <a:lt2>
        <a:srgbClr val="e3e8e2"/>
      </a:lt2>
      <a:accent1>
        <a:srgbClr val="b94dc3"/>
      </a:accent1>
      <a:accent2>
        <a:srgbClr val="753bb1"/>
      </a:accent2>
      <a:accent3>
        <a:srgbClr val="564dc3"/>
      </a:accent3>
      <a:accent4>
        <a:srgbClr val="3b63b1"/>
      </a:accent4>
      <a:accent5>
        <a:srgbClr val="4da6c3"/>
      </a:accent5>
      <a:accent6>
        <a:srgbClr val="3bb19d"/>
      </a:accent6>
      <a:hlink>
        <a:srgbClr val="3e89bd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Application>LibreOffice/7.5.5.2$Windows_X86_64 LibreOffice_project/ca8fe7424262805f223b9a2334bc7181abbcbf5e</Application>
  <AppVersion>15.0000</AppVersion>
  <Words>724</Words>
  <Paragraphs>96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2021-12-19T17:24:14Z</dcterms:created>
  <dc:creator>роман кунгурцев</dc:creator>
  <dc:description/>
  <dc:language>ru-RU</dc:language>
  <cp:lastModifiedBy/>
  <cp:lastPrinted>2022-01-09T11:08:28Z</cp:lastPrinted>
  <dcterms:modified xsi:type="dcterms:W3CDTF">2023-08-13T23:20:30Z</dcterms:modified>
  <cp:revision>11</cp:revision>
  <dc:subject/>
  <dc:title>Паспорт земельного участка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29</vt:i4>
  </property>
</Properties>
</file>